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71" r:id="rId10"/>
    <p:sldId id="287" r:id="rId11"/>
    <p:sldId id="275" r:id="rId12"/>
    <p:sldId id="276" r:id="rId13"/>
    <p:sldId id="279" r:id="rId14"/>
    <p:sldId id="278" r:id="rId15"/>
    <p:sldId id="277" r:id="rId16"/>
    <p:sldId id="274" r:id="rId17"/>
    <p:sldId id="273" r:id="rId18"/>
    <p:sldId id="280" r:id="rId19"/>
    <p:sldId id="282" r:id="rId20"/>
    <p:sldId id="283" r:id="rId21"/>
    <p:sldId id="288" r:id="rId22"/>
    <p:sldId id="289" r:id="rId23"/>
    <p:sldId id="284" r:id="rId24"/>
    <p:sldId id="290" r:id="rId25"/>
    <p:sldId id="285" r:id="rId26"/>
    <p:sldId id="272" r:id="rId27"/>
  </p:sldIdLst>
  <p:sldSz cx="24384000" cy="13716000"/>
  <p:notesSz cx="6858000" cy="9144000"/>
  <p:defaultTextStyle>
    <a:lvl1pPr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1pPr>
    <a:lvl2pPr indent="2286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2pPr>
    <a:lvl3pPr indent="4572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3pPr>
    <a:lvl4pPr indent="6858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4pPr>
    <a:lvl5pPr indent="9144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5pPr>
    <a:lvl6pPr indent="11430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6pPr>
    <a:lvl7pPr indent="13716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7pPr>
    <a:lvl8pPr indent="16002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8pPr>
    <a:lvl9pPr indent="18288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497F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308B16">
              <a:alpha val="3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1" d="100"/>
          <a:sy n="51" d="100"/>
        </p:scale>
        <p:origin x="-536" y="-128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45883485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Let’s talk about a brand. Why is it important? What is conveyed by a brand?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the design</a:t>
            </a:r>
            <a:r>
              <a:rPr lang="en-US" baseline="0" dirty="0" smtClean="0"/>
              <a:t> themes</a:t>
            </a:r>
          </a:p>
        </p:txBody>
      </p:sp>
    </p:spTree>
    <p:extLst>
      <p:ext uri="{BB962C8B-B14F-4D97-AF65-F5344CB8AC3E}">
        <p14:creationId xmlns:p14="http://schemas.microsoft.com/office/powerpoint/2010/main" val="37900025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 codes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875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655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Patterns, how to use</a:t>
            </a:r>
          </a:p>
        </p:txBody>
      </p:sp>
    </p:spTree>
    <p:extLst>
      <p:ext uri="{BB962C8B-B14F-4D97-AF65-F5344CB8AC3E}">
        <p14:creationId xmlns:p14="http://schemas.microsoft.com/office/powerpoint/2010/main" val="3940288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Branding helps give customers and employees a sense of your company’s… </a:t>
            </a:r>
          </a:p>
          <a:p>
            <a:pPr lvl="0">
              <a:defRPr sz="1800"/>
            </a:pPr>
            <a:r>
              <a:rPr sz="2400"/>
              <a:t>Values: things like honesty, quality, speediness</a:t>
            </a:r>
          </a:p>
          <a:p>
            <a:pPr lvl="0">
              <a:defRPr sz="1800"/>
            </a:pPr>
            <a:r>
              <a:rPr sz="2400"/>
              <a:t>Personality: hardcore tough mudder, crazy teen, tight-upper lip</a:t>
            </a:r>
          </a:p>
          <a:p>
            <a:pPr lvl="0">
              <a:defRPr sz="1800"/>
            </a:pPr>
            <a:r>
              <a:rPr sz="2400"/>
              <a:t>Trust: Building a relationship with the customer.</a:t>
            </a:r>
          </a:p>
          <a:p>
            <a:pPr lvl="0">
              <a:defRPr sz="1800"/>
            </a:pPr>
            <a:r>
              <a:rPr sz="2400"/>
              <a:t>Recognition: something to remember you by. It’s the one with the…</a:t>
            </a:r>
          </a:p>
          <a:p>
            <a:pPr lvl="0">
              <a:defRPr sz="1800"/>
            </a:pPr>
            <a:r>
              <a:rPr sz="2400"/>
              <a:t>You can use design to convey these concepts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1" name="Shape 5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Typography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5" name="Shape 5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Color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9" name="Shape 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imagery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Voice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Styles guides are brand guidelines for both internal and external designers. Patterns libraries also help give examples of usage. It simplifies and keeps a consistent style especially when you have more than 1 designer.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philosophy</a:t>
            </a:r>
          </a:p>
        </p:txBody>
      </p:sp>
    </p:spTree>
    <p:extLst>
      <p:ext uri="{BB962C8B-B14F-4D97-AF65-F5344CB8AC3E}">
        <p14:creationId xmlns:p14="http://schemas.microsoft.com/office/powerpoint/2010/main" val="3056371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Major</a:t>
            </a:r>
            <a:r>
              <a:rPr lang="en-US" baseline="0" dirty="0" smtClean="0"/>
              <a:t> themes of design – what’s changed…</a:t>
            </a:r>
          </a:p>
        </p:txBody>
      </p:sp>
    </p:spTree>
    <p:extLst>
      <p:ext uri="{BB962C8B-B14F-4D97-AF65-F5344CB8AC3E}">
        <p14:creationId xmlns:p14="http://schemas.microsoft.com/office/powerpoint/2010/main" val="3509035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1200" b="1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1200" b="1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1200" b="1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 b="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1651000" y="66929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1200" b="1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1200" b="1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1200" b="1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727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1200" b="1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</p:sldLayoutIdLst>
  <p:transition xmlns:p14="http://schemas.microsoft.com/office/powerpoint/2010/main" spd="med"/>
  <p:txStyles>
    <p:titleStyle>
      <a:lvl1pPr algn="ctr" defTabSz="825500">
        <a:defRPr sz="11200" b="1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indent="228600" algn="ctr" defTabSz="825500">
        <a:defRPr sz="11200" b="1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indent="457200" algn="ctr" defTabSz="825500">
        <a:defRPr sz="11200" b="1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indent="685800" algn="ctr" defTabSz="825500">
        <a:defRPr sz="11200" b="1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indent="914400" algn="ctr" defTabSz="825500">
        <a:defRPr sz="11200" b="1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825500">
        <a:defRPr sz="11200" b="1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825500">
        <a:defRPr sz="11200" b="1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825500">
        <a:defRPr sz="11200" b="1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825500">
        <a:defRPr sz="11200" b="1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titleStyle>
    <p:bodyStyle>
      <a:lvl1pPr marL="635000" indent="-635000" defTabSz="825500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marL="1270000" indent="-635000" defTabSz="825500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marL="1905000" indent="-635000" defTabSz="825500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marL="2540000" indent="-635000" defTabSz="825500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marL="3175000" indent="-635000" defTabSz="825500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marL="3810000" indent="-635000" defTabSz="825500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marL="4445000" indent="-635000" defTabSz="825500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marL="5080000" indent="-635000" defTabSz="825500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marL="5715000" indent="-635000" defTabSz="825500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bodyStyle>
    <p:otherStyle>
      <a:lvl1pPr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mailchimp.com/about/brand-assets/" TargetMode="External"/><Relationship Id="rId4" Type="http://schemas.openxmlformats.org/officeDocument/2006/relationships/hyperlink" Target="https://ux.mailchimp.com/patterns/" TargetMode="External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1778000" y="2298700"/>
            <a:ext cx="18365217" cy="4648200"/>
          </a:xfrm>
          <a:prstGeom prst="rect">
            <a:avLst/>
          </a:prstGeom>
        </p:spPr>
        <p:txBody>
          <a:bodyPr/>
          <a:lstStyle/>
          <a:p>
            <a:pPr lvl="0" algn="l" defTabSz="775969">
              <a:defRPr sz="1800" b="0">
                <a:solidFill>
                  <a:srgbClr val="000000"/>
                </a:solidFill>
              </a:defRPr>
            </a:pPr>
            <a:r>
              <a:rPr sz="14852" dirty="0">
                <a:solidFill>
                  <a:srgbClr val="EE706F"/>
                </a:solidFill>
                <a:latin typeface="Helvetica"/>
                <a:cs typeface="Helvetica"/>
              </a:rPr>
              <a:t>Branding</a:t>
            </a:r>
          </a:p>
          <a:p>
            <a:pPr lvl="0" algn="l" defTabSz="775969">
              <a:defRPr sz="1800" b="0">
                <a:solidFill>
                  <a:srgbClr val="000000"/>
                </a:solidFill>
              </a:defRPr>
            </a:pPr>
            <a:r>
              <a:rPr sz="14852" dirty="0">
                <a:solidFill>
                  <a:srgbClr val="EE706F"/>
                </a:solidFill>
                <a:latin typeface="Helvetica"/>
                <a:cs typeface="Helvetica"/>
              </a:rPr>
              <a:t>+ Style guides</a:t>
            </a:r>
          </a:p>
        </p:txBody>
      </p:sp>
      <p:sp>
        <p:nvSpPr>
          <p:cNvPr id="34" name="Shape 3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b"/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Yukiko Ishida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au lectures - Page 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0"/>
            <a:ext cx="18288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19581"/>
      </p:ext>
    </p:extLst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559" y="0"/>
            <a:ext cx="21873882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953941"/>
      </p:ext>
    </p:extLst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195" y="0"/>
            <a:ext cx="20474609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2168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22410964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94780"/>
      </p:ext>
    </p:extLst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96" y="-24282"/>
            <a:ext cx="21912607" cy="1374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10498"/>
      </p:ext>
    </p:extLst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077" y="0"/>
            <a:ext cx="21816845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07222"/>
      </p:ext>
    </p:extLst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8448"/>
            <a:ext cx="24384000" cy="1307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478066"/>
      </p:ext>
    </p:extLst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8586"/>
            <a:ext cx="24371414" cy="1307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00975"/>
      </p:ext>
    </p:extLst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creen Shot 2012-08-04 at 8.23.20 PM.png"/>
          <p:cNvPicPr/>
          <p:nvPr/>
        </p:nvPicPr>
        <p:blipFill>
          <a:blip r:embed="rId2">
            <a:alphaModFix amt="7397"/>
            <a:extLst/>
          </a:blip>
          <a:srcRect t="43" r="9563" b="241"/>
          <a:stretch>
            <a:fillRect/>
          </a:stretch>
        </p:blipFill>
        <p:spPr>
          <a:xfrm>
            <a:off x="0" y="0"/>
            <a:ext cx="24384002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5800">
                <a:solidFill>
                  <a:srgbClr val="EE706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5800" b="1">
                <a:solidFill>
                  <a:srgbClr val="EE706F"/>
                </a:solidFill>
              </a:rPr>
              <a:t>Find the branding</a:t>
            </a:r>
          </a:p>
        </p:txBody>
      </p:sp>
    </p:spTree>
    <p:extLst>
      <p:ext uri="{BB962C8B-B14F-4D97-AF65-F5344CB8AC3E}">
        <p14:creationId xmlns:p14="http://schemas.microsoft.com/office/powerpoint/2010/main" val="3123958256"/>
      </p:ext>
    </p:extLst>
  </p:cSld>
  <p:clrMapOvr>
    <a:masterClrMapping/>
  </p:clrMapOvr>
  <p:transition xmlns:p14="http://schemas.microsoft.com/office/powerpoint/2010/main"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4-15 at 12.14.2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9456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806897"/>
      </p:ext>
    </p:extLst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5800">
                <a:solidFill>
                  <a:srgbClr val="EE706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5800" b="1">
                <a:solidFill>
                  <a:srgbClr val="EE706F"/>
                </a:solidFill>
              </a:rPr>
              <a:t>Build a brand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4-15 at 12.14.3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32" y="0"/>
            <a:ext cx="219456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8703"/>
      </p:ext>
    </p:extLst>
  </p:cSld>
  <p:clrMapOvr>
    <a:masterClrMapping/>
  </p:clrMapOvr>
  <p:transition xmlns:p14="http://schemas.microsoft.com/office/powerpoint/2010/main"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4-14 at 10.03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72" y="0"/>
            <a:ext cx="23064628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374272"/>
      </p:ext>
    </p:extLst>
  </p:cSld>
  <p:clrMapOvr>
    <a:masterClrMapping/>
  </p:clrMapOvr>
  <p:transition xmlns:p14="http://schemas.microsoft.com/office/powerpoint/2010/main"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4-14 at 10.02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72" y="0"/>
            <a:ext cx="23064628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90419"/>
      </p:ext>
    </p:extLst>
  </p:cSld>
  <p:clrMapOvr>
    <a:masterClrMapping/>
  </p:clrMapOvr>
  <p:transition xmlns:p14="http://schemas.microsoft.com/office/powerpoint/2010/main"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4-14 at 10.05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869" y="0"/>
            <a:ext cx="219456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35877"/>
      </p:ext>
    </p:extLst>
  </p:cSld>
  <p:clrMapOvr>
    <a:masterClrMapping/>
  </p:clrMapOvr>
  <p:transition xmlns:p14="http://schemas.microsoft.com/office/powerpoint/2010/main"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4-14 at 10.06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388" y="0"/>
            <a:ext cx="219456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846573"/>
      </p:ext>
    </p:extLst>
  </p:cSld>
  <p:clrMapOvr>
    <a:masterClrMapping/>
  </p:clrMapOvr>
  <p:transition xmlns:p14="http://schemas.microsoft.com/office/powerpoint/2010/main"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4-14 at 10.05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87" y="0"/>
            <a:ext cx="219456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35539"/>
      </p:ext>
    </p:extLst>
  </p:cSld>
  <p:clrMapOvr>
    <a:masterClrMapping/>
  </p:clrMapOvr>
  <p:transition xmlns:p14="http://schemas.microsoft.com/office/powerpoint/2010/main"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/>
          </p:cNvSpPr>
          <p:nvPr>
            <p:ph type="title"/>
          </p:nvPr>
        </p:nvSpPr>
        <p:spPr>
          <a:xfrm>
            <a:off x="1778000" y="4110532"/>
            <a:ext cx="20828000" cy="4648200"/>
          </a:xfrm>
          <a:prstGeom prst="rect">
            <a:avLst/>
          </a:prstGeom>
        </p:spPr>
        <p:txBody>
          <a:bodyPr/>
          <a:lstStyle>
            <a:lvl1pPr>
              <a:defRPr sz="15800">
                <a:solidFill>
                  <a:srgbClr val="EE706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5800" b="1" dirty="0">
                <a:solidFill>
                  <a:srgbClr val="EE706F"/>
                </a:solidFill>
              </a:rPr>
              <a:t>What is your brand?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804305" y="2630414"/>
            <a:ext cx="5981205" cy="186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1600" b="1" cap="all">
                <a:solidFill>
                  <a:srgbClr val="E17E7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11600" b="1" cap="all">
                <a:solidFill>
                  <a:srgbClr val="E17E76"/>
                </a:solidFill>
              </a:rPr>
              <a:t>Values</a:t>
            </a:r>
          </a:p>
        </p:txBody>
      </p:sp>
      <p:sp>
        <p:nvSpPr>
          <p:cNvPr id="43" name="Shape 43"/>
          <p:cNvSpPr/>
          <p:nvPr/>
        </p:nvSpPr>
        <p:spPr>
          <a:xfrm>
            <a:off x="4804305" y="4783628"/>
            <a:ext cx="10591429" cy="186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1600" b="1" cap="all">
                <a:solidFill>
                  <a:srgbClr val="E17E7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11600" b="1" cap="all">
                <a:solidFill>
                  <a:srgbClr val="E17E76"/>
                </a:solidFill>
              </a:rPr>
              <a:t>Personality</a:t>
            </a:r>
          </a:p>
        </p:txBody>
      </p:sp>
      <p:sp>
        <p:nvSpPr>
          <p:cNvPr id="44" name="Shape 44"/>
          <p:cNvSpPr/>
          <p:nvPr/>
        </p:nvSpPr>
        <p:spPr>
          <a:xfrm>
            <a:off x="4804305" y="9090059"/>
            <a:ext cx="10508706" cy="186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1600" b="1" cap="all">
                <a:solidFill>
                  <a:srgbClr val="E17E7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11600" b="1" cap="all">
                <a:solidFill>
                  <a:srgbClr val="E17E76"/>
                </a:solidFill>
              </a:rPr>
              <a:t>Recognition</a:t>
            </a:r>
          </a:p>
        </p:txBody>
      </p:sp>
      <p:sp>
        <p:nvSpPr>
          <p:cNvPr id="45" name="Shape 45"/>
          <p:cNvSpPr/>
          <p:nvPr/>
        </p:nvSpPr>
        <p:spPr>
          <a:xfrm>
            <a:off x="4804305" y="6936844"/>
            <a:ext cx="5024489" cy="186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1600" b="1" cap="all">
                <a:solidFill>
                  <a:srgbClr val="E17E7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11600" b="1" cap="all">
                <a:solidFill>
                  <a:srgbClr val="E17E76"/>
                </a:solidFill>
              </a:rPr>
              <a:t>trust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1" animBg="1" advAuto="0"/>
      <p:bldP spid="43" grpId="2" animBg="1" advAuto="0"/>
      <p:bldP spid="44" grpId="4" animBg="1" advAuto="0"/>
      <p:bldP spid="45" grpId="3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650" y="704850"/>
            <a:ext cx="23126700" cy="119609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Screen Shot 2012-08-04 at 8.41.38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9666" y="721096"/>
            <a:ext cx="22164668" cy="122738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0114" y="745983"/>
            <a:ext cx="22683772" cy="122240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94909" y="1296011"/>
            <a:ext cx="20594182" cy="111239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Screen Shot 2012-08-04 at 8.23.20 PM.png"/>
          <p:cNvPicPr/>
          <p:nvPr/>
        </p:nvPicPr>
        <p:blipFill>
          <a:blip r:embed="rId2">
            <a:alphaModFix amt="7397"/>
            <a:extLst/>
          </a:blip>
          <a:srcRect t="43" r="9563" b="241"/>
          <a:stretch>
            <a:fillRect/>
          </a:stretch>
        </p:blipFill>
        <p:spPr>
          <a:xfrm>
            <a:off x="0" y="0"/>
            <a:ext cx="24384002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775969">
              <a:defRPr sz="1800" b="0">
                <a:solidFill>
                  <a:srgbClr val="000000"/>
                </a:solidFill>
              </a:defRPr>
            </a:pPr>
            <a:r>
              <a:rPr sz="14852" b="1" dirty="0">
                <a:solidFill>
                  <a:srgbClr val="EE706F"/>
                </a:solidFill>
              </a:rPr>
              <a:t>Style </a:t>
            </a:r>
            <a:r>
              <a:rPr sz="14852" b="1" dirty="0" smtClean="0">
                <a:solidFill>
                  <a:srgbClr val="EE706F"/>
                </a:solidFill>
              </a:rPr>
              <a:t>guide</a:t>
            </a:r>
            <a:r>
              <a:rPr lang="en-US" sz="14852" dirty="0">
                <a:solidFill>
                  <a:srgbClr val="EE706F"/>
                </a:solidFill>
              </a:rPr>
              <a:t>s</a:t>
            </a:r>
            <a:endParaRPr sz="14852" b="1" dirty="0">
              <a:solidFill>
                <a:srgbClr val="EE706F"/>
              </a:solidFill>
            </a:endParaRPr>
          </a:p>
          <a:p>
            <a:pPr lvl="0" defTabSz="775969">
              <a:defRPr sz="1800" b="0">
                <a:solidFill>
                  <a:srgbClr val="000000"/>
                </a:solidFill>
              </a:defRPr>
            </a:pPr>
            <a:r>
              <a:rPr sz="14852" b="1" dirty="0">
                <a:solidFill>
                  <a:srgbClr val="EE706F"/>
                </a:solidFill>
              </a:rPr>
              <a:t>Pattern Library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title"/>
          </p:nvPr>
        </p:nvSpPr>
        <p:spPr>
          <a:xfrm>
            <a:off x="2225781" y="384281"/>
            <a:ext cx="19932438" cy="1970932"/>
          </a:xfrm>
          <a:prstGeom prst="rect">
            <a:avLst/>
          </a:prstGeom>
        </p:spPr>
        <p:txBody>
          <a:bodyPr anchor="t"/>
          <a:lstStyle>
            <a:lvl1pPr>
              <a:defRPr sz="8900" b="1">
                <a:solidFill>
                  <a:srgbClr val="EE706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8900" b="1" dirty="0">
                <a:solidFill>
                  <a:srgbClr val="EE706F"/>
                </a:solidFill>
              </a:rPr>
              <a:t>For designers internal + external</a:t>
            </a:r>
          </a:p>
        </p:txBody>
      </p:sp>
      <p:sp>
        <p:nvSpPr>
          <p:cNvPr id="78" name="Shape 78"/>
          <p:cNvSpPr>
            <a:spLocks noGrp="1"/>
          </p:cNvSpPr>
          <p:nvPr>
            <p:ph type="body" idx="1"/>
          </p:nvPr>
        </p:nvSpPr>
        <p:spPr>
          <a:xfrm>
            <a:off x="19914294" y="11055099"/>
            <a:ext cx="3966918" cy="2114377"/>
          </a:xfrm>
          <a:prstGeom prst="rect">
            <a:avLst/>
          </a:prstGeom>
        </p:spPr>
        <p:txBody>
          <a:bodyPr anchor="ctr"/>
          <a:lstStyle/>
          <a:p>
            <a:pPr lvl="0" algn="l" defTabSz="511809">
              <a:defRPr sz="1800">
                <a:solidFill>
                  <a:srgbClr val="000000"/>
                </a:solidFill>
              </a:defRPr>
            </a:pPr>
            <a:r>
              <a:rPr sz="2604" u="sng">
                <a:solidFill>
                  <a:srgbClr val="FFFFFF"/>
                </a:solidFill>
                <a:hlinkClick r:id="rId3"/>
              </a:rPr>
              <a:t>http://mailchimp.com/about/brand-assets/</a:t>
            </a:r>
            <a:endParaRPr sz="2604">
              <a:solidFill>
                <a:srgbClr val="FFFFFF"/>
              </a:solidFill>
            </a:endParaRPr>
          </a:p>
          <a:p>
            <a:pPr lvl="0" algn="l" defTabSz="511809">
              <a:defRPr sz="1800">
                <a:solidFill>
                  <a:srgbClr val="000000"/>
                </a:solidFill>
              </a:defRPr>
            </a:pPr>
            <a:endParaRPr sz="2604">
              <a:solidFill>
                <a:srgbClr val="FFFFFF"/>
              </a:solidFill>
            </a:endParaRPr>
          </a:p>
          <a:p>
            <a:pPr lvl="0" algn="l" defTabSz="511809">
              <a:defRPr sz="1800">
                <a:solidFill>
                  <a:srgbClr val="000000"/>
                </a:solidFill>
              </a:defRPr>
            </a:pPr>
            <a:r>
              <a:rPr sz="2604" u="sng">
                <a:solidFill>
                  <a:srgbClr val="FFFFFF"/>
                </a:solidFill>
                <a:hlinkClick r:id="rId4"/>
              </a:rPr>
              <a:t>https://ux.mailchimp.com/patterns/</a:t>
            </a:r>
          </a:p>
        </p:txBody>
      </p:sp>
      <p:pic>
        <p:nvPicPr>
          <p:cNvPr id="79" name="pasted-image.png"/>
          <p:cNvPicPr/>
          <p:nvPr/>
        </p:nvPicPr>
        <p:blipFill>
          <a:blip r:embed="rId5">
            <a:extLst/>
          </a:blip>
          <a:srcRect l="99" t="6056" r="768" b="16078"/>
          <a:stretch>
            <a:fillRect/>
          </a:stretch>
        </p:blipFill>
        <p:spPr>
          <a:xfrm>
            <a:off x="3583501" y="2311932"/>
            <a:ext cx="15422615" cy="111795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197</Words>
  <Application>Microsoft Macintosh PowerPoint</Application>
  <PresentationFormat>Custom</PresentationFormat>
  <Paragraphs>34</Paragraphs>
  <Slides>26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Black</vt:lpstr>
      <vt:lpstr>Branding + Style guides</vt:lpstr>
      <vt:lpstr>Build a brand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Style guides Pattern Library</vt:lpstr>
      <vt:lpstr>For designers internal + external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Find the branding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your brand?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Branding + Style guides</dc:title>
  <cp:lastModifiedBy>Yukiko Ishida</cp:lastModifiedBy>
  <cp:revision>7</cp:revision>
  <dcterms:modified xsi:type="dcterms:W3CDTF">2014-07-21T04:13:52Z</dcterms:modified>
</cp:coreProperties>
</file>